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0" roundtripDataSignature="AMtx7mhFQKJ1wvfg3s5f4k3ThnUg1HVW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20F0713-486E-4D5B-B250-88960ABBEB95}">
  <a:tblStyle styleId="{720F0713-486E-4D5B-B250-88960ABBEB9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9d70496252_5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9d70496252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9d7049625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9d70496252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9d70496252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19d70496252_2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9d70496252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19d70496252_2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9d70496252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9d70496252_2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9d70496252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19d70496252_2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9d70496252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19d70496252_2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9f67dde046_5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9f67dde046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9f61fce16a_8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9f61fce16a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9f67dde04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19f67dde046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83917178a4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83917178a4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97eeab321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97eeab32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3917178a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83917178a4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0" Type="http://schemas.openxmlformats.org/officeDocument/2006/relationships/image" Target="../media/image16.png"/><Relationship Id="rId9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17.png"/><Relationship Id="rId8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gif"/><Relationship Id="rId4" Type="http://schemas.openxmlformats.org/officeDocument/2006/relationships/image" Target="../media/image2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hyperlink" Target="https://github.com/DeekshantKumar/CS725---project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>
            <p:ph type="ctrTitle"/>
          </p:nvPr>
        </p:nvSpPr>
        <p:spPr>
          <a:xfrm>
            <a:off x="1033272" y="954284"/>
            <a:ext cx="10513106" cy="29434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Calibri"/>
              <a:buNone/>
            </a:pPr>
            <a:r>
              <a:rPr lang="en-US" sz="6800"/>
              <a:t>2DFP (2D building </a:t>
            </a:r>
            <a:r>
              <a:rPr lang="en-US" sz="6800"/>
              <a:t>footprint</a:t>
            </a:r>
            <a:r>
              <a:rPr lang="en-US" sz="6800"/>
              <a:t>) extraction using aerial lidar point cloud</a:t>
            </a:r>
            <a:endParaRPr/>
          </a:p>
        </p:txBody>
      </p:sp>
      <p:sp>
        <p:nvSpPr>
          <p:cNvPr id="86" name="Google Shape;86;p1"/>
          <p:cNvSpPr txBox="1"/>
          <p:nvPr>
            <p:ph idx="1" type="subTitle"/>
          </p:nvPr>
        </p:nvSpPr>
        <p:spPr>
          <a:xfrm>
            <a:off x="1033272" y="4262016"/>
            <a:ext cx="10513106" cy="1242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i="1" lang="en-US" sz="3200"/>
              <a:t>- Sona (22D1591), Apurva (22D1592), Sarvesh (22D1593), Sandhya (213040056) &amp; Deekshant (22D1595)</a:t>
            </a:r>
            <a:endParaRPr/>
          </a:p>
        </p:txBody>
      </p:sp>
      <p:sp>
        <p:nvSpPr>
          <p:cNvPr id="87" name="Google Shape;87;p1"/>
          <p:cNvSpPr/>
          <p:nvPr/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" name="Google Shape;88;p1"/>
          <p:cNvGrpSpPr/>
          <p:nvPr/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89" name="Google Shape;89;p1"/>
            <p:cNvSpPr/>
            <p:nvPr/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"/>
          <p:cNvSpPr/>
          <p:nvPr/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452046"/>
            <a:ext cx="48514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3754" y="188535"/>
            <a:ext cx="5562600" cy="14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0" y="1913948"/>
            <a:ext cx="34925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67847" y="1568285"/>
            <a:ext cx="5994400" cy="162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05000" y="3422279"/>
            <a:ext cx="42037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24154" y="3195040"/>
            <a:ext cx="5270500" cy="1318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05000" y="5087290"/>
            <a:ext cx="41910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44804" y="4566969"/>
            <a:ext cx="532130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8"/>
          <p:cNvSpPr txBox="1"/>
          <p:nvPr/>
        </p:nvSpPr>
        <p:spPr>
          <a:xfrm>
            <a:off x="225630" y="5315753"/>
            <a:ext cx="16793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Gaussian NB</a:t>
            </a:r>
            <a:endParaRPr/>
          </a:p>
        </p:txBody>
      </p:sp>
      <p:sp>
        <p:nvSpPr>
          <p:cNvPr id="224" name="Google Shape;224;p8"/>
          <p:cNvSpPr txBox="1"/>
          <p:nvPr/>
        </p:nvSpPr>
        <p:spPr>
          <a:xfrm>
            <a:off x="225630" y="3904136"/>
            <a:ext cx="167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 Classifier</a:t>
            </a:r>
            <a:endParaRPr/>
          </a:p>
        </p:txBody>
      </p:sp>
      <p:sp>
        <p:nvSpPr>
          <p:cNvPr id="225" name="Google Shape;225;p8"/>
          <p:cNvSpPr txBox="1"/>
          <p:nvPr/>
        </p:nvSpPr>
        <p:spPr>
          <a:xfrm>
            <a:off x="225630" y="2239125"/>
            <a:ext cx="167937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 Classifier</a:t>
            </a:r>
            <a:endParaRPr/>
          </a:p>
        </p:txBody>
      </p:sp>
      <p:sp>
        <p:nvSpPr>
          <p:cNvPr id="226" name="Google Shape;226;p8"/>
          <p:cNvSpPr txBox="1"/>
          <p:nvPr/>
        </p:nvSpPr>
        <p:spPr>
          <a:xfrm>
            <a:off x="318653" y="719315"/>
            <a:ext cx="167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Vector Classifier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231" name="Google Shape;23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447" y="628098"/>
            <a:ext cx="5332284" cy="26851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232" name="Google Shape;23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447" y="4101275"/>
            <a:ext cx="87249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233" name="Google Shape;233;p6"/>
          <p:cNvPicPr preferRelativeResize="0"/>
          <p:nvPr/>
        </p:nvPicPr>
        <p:blipFill rotWithShape="1">
          <a:blip r:embed="rId5">
            <a:alphaModFix/>
          </a:blip>
          <a:srcRect b="82774" l="0" r="0" t="0"/>
          <a:stretch/>
        </p:blipFill>
        <p:spPr>
          <a:xfrm>
            <a:off x="7488475" y="764307"/>
            <a:ext cx="3746500" cy="4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 txBox="1"/>
          <p:nvPr/>
        </p:nvSpPr>
        <p:spPr>
          <a:xfrm>
            <a:off x="1413164" y="201881"/>
            <a:ext cx="27550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Summary</a:t>
            </a:r>
            <a:endParaRPr/>
          </a:p>
        </p:txBody>
      </p:sp>
      <p:sp>
        <p:nvSpPr>
          <p:cNvPr id="235" name="Google Shape;235;p6"/>
          <p:cNvSpPr txBox="1"/>
          <p:nvPr/>
        </p:nvSpPr>
        <p:spPr>
          <a:xfrm>
            <a:off x="8144494" y="161594"/>
            <a:ext cx="27550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generated </a:t>
            </a:r>
            <a:b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(Predicted v/s test)</a:t>
            </a:r>
            <a:endParaRPr/>
          </a:p>
        </p:txBody>
      </p:sp>
      <p:sp>
        <p:nvSpPr>
          <p:cNvPr id="236" name="Google Shape;236;p6"/>
          <p:cNvSpPr txBox="1"/>
          <p:nvPr/>
        </p:nvSpPr>
        <p:spPr>
          <a:xfrm>
            <a:off x="2790701" y="3509761"/>
            <a:ext cx="27550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training</a:t>
            </a:r>
            <a:endParaRPr/>
          </a:p>
        </p:txBody>
      </p:sp>
      <p:pic>
        <p:nvPicPr>
          <p:cNvPr descr="Table&#10;&#10;Description automatically generated" id="237" name="Google Shape;237;p6"/>
          <p:cNvPicPr preferRelativeResize="0"/>
          <p:nvPr/>
        </p:nvPicPr>
        <p:blipFill rotWithShape="1">
          <a:blip r:embed="rId5">
            <a:alphaModFix/>
          </a:blip>
          <a:srcRect b="19090" l="0" r="4942" t="32221"/>
          <a:stretch/>
        </p:blipFill>
        <p:spPr>
          <a:xfrm>
            <a:off x="7488475" y="1258700"/>
            <a:ext cx="3746500" cy="13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"/>
          <p:cNvSpPr txBox="1"/>
          <p:nvPr/>
        </p:nvSpPr>
        <p:spPr>
          <a:xfrm>
            <a:off x="2066306" y="6175169"/>
            <a:ext cx="23275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8263246" y="6175169"/>
            <a:ext cx="23275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 Report</a:t>
            </a:r>
            <a:endParaRPr/>
          </a:p>
        </p:txBody>
      </p:sp>
      <p:sp>
        <p:nvSpPr>
          <p:cNvPr id="244" name="Google Shape;244;p7"/>
          <p:cNvSpPr txBox="1"/>
          <p:nvPr/>
        </p:nvSpPr>
        <p:spPr>
          <a:xfrm>
            <a:off x="439387" y="237506"/>
            <a:ext cx="998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NN output to extract class of building (represented as class 2 (pink) below) with accuracy of ~96.59% in 5 epochs</a:t>
            </a:r>
            <a:endParaRPr/>
          </a:p>
        </p:txBody>
      </p:sp>
      <p:pic>
        <p:nvPicPr>
          <p:cNvPr id="245" name="Google Shape;24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933" y="2184031"/>
            <a:ext cx="5532666" cy="2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7"/>
          <p:cNvSpPr txBox="1"/>
          <p:nvPr>
            <p:ph idx="1" type="body"/>
          </p:nvPr>
        </p:nvSpPr>
        <p:spPr>
          <a:xfrm>
            <a:off x="6319025" y="1533300"/>
            <a:ext cx="5976300" cy="88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SzPts val="770"/>
              <a:buNone/>
            </a:pPr>
            <a:r>
              <a:rPr b="1" lang="en-US" sz="1160"/>
              <a:t>Note</a:t>
            </a:r>
            <a:r>
              <a:rPr lang="en-US" sz="1160"/>
              <a:t>: Due to compute constraints and change in seed, number of testing examples in case of NN are different than that of ML models</a:t>
            </a:r>
            <a:endParaRPr sz="1160"/>
          </a:p>
        </p:txBody>
      </p:sp>
      <p:pic>
        <p:nvPicPr>
          <p:cNvPr id="247" name="Google Shape;24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36406"/>
            <a:ext cx="5859291" cy="4986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2" name="Google Shape;252;p9"/>
          <p:cNvGraphicFramePr/>
          <p:nvPr/>
        </p:nvGraphicFramePr>
        <p:xfrm>
          <a:off x="537607" y="17054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{720F0713-486E-4D5B-B250-88960ABBEB95}</a:tableStyleId>
              </a:tblPr>
              <a:tblGrid>
                <a:gridCol w="2377825"/>
                <a:gridCol w="1269150"/>
                <a:gridCol w="1269150"/>
                <a:gridCol w="1269150"/>
                <a:gridCol w="1852650"/>
                <a:gridCol w="1269150"/>
              </a:tblGrid>
              <a:tr h="29397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Models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 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F1-Score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 hMerge="1"/>
                <a:tc hMerge="1"/>
                <a:tc hMerge="1"/>
              </a:tr>
              <a:tr h="4587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Accuracy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Class=1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Class=2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Class=6 (Building)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Class=9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</a:tr>
              <a:tr h="293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ANN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9</a:t>
                      </a:r>
                      <a:r>
                        <a:rPr lang="en-US" sz="1800"/>
                        <a:t>8</a:t>
                      </a:r>
                      <a:r>
                        <a:rPr lang="en-US" sz="1800" u="none" cap="none" strike="noStrike"/>
                        <a:t>%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0.97</a:t>
                      </a:r>
                      <a:r>
                        <a:rPr lang="en-US" sz="1800" u="none" cap="none" strike="noStrike"/>
                        <a:t> 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0.98</a:t>
                      </a:r>
                      <a:r>
                        <a:rPr lang="en-US" sz="1800" u="none" cap="none" strike="noStrike"/>
                        <a:t> 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0.97</a:t>
                      </a:r>
                      <a:r>
                        <a:rPr lang="en-US" sz="1800" u="none" cap="none" strike="noStrike"/>
                        <a:t> 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0.84</a:t>
                      </a:r>
                      <a:r>
                        <a:rPr lang="en-US" sz="1800" u="none" cap="none" strike="noStrike"/>
                        <a:t> 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</a:tr>
              <a:tr h="293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SVC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94%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</a:t>
                      </a:r>
                      <a:r>
                        <a:rPr lang="en-US" sz="1800" u="none" cap="none" strike="noStrike"/>
                        <a:t>93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</a:t>
                      </a:r>
                      <a:r>
                        <a:rPr lang="en-US" sz="1800" u="none" cap="none" strike="noStrike"/>
                        <a:t>96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</a:t>
                      </a:r>
                      <a:r>
                        <a:rPr lang="en-US" sz="1800" u="none" cap="none" strike="noStrike"/>
                        <a:t>79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</a:t>
                      </a:r>
                      <a:r>
                        <a:rPr lang="en-US" sz="1800" u="none" cap="none" strike="noStrike"/>
                        <a:t>84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</a:tr>
              <a:tr h="439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Decision Tree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96%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</a:t>
                      </a:r>
                      <a:r>
                        <a:rPr lang="en-US" sz="1800" u="none" cap="none" strike="noStrike"/>
                        <a:t>96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</a:t>
                      </a:r>
                      <a:r>
                        <a:rPr lang="en-US" sz="1800" u="none" cap="none" strike="noStrike"/>
                        <a:t>97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0.</a:t>
                      </a:r>
                      <a:r>
                        <a:rPr lang="en-US" sz="1800" u="none" cap="none" strike="noStrike"/>
                        <a:t>92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</a:t>
                      </a:r>
                      <a:r>
                        <a:rPr lang="en-US" sz="1800" u="none" cap="none" strike="noStrike"/>
                        <a:t>91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</a:tr>
              <a:tr h="293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Ran</a:t>
                      </a:r>
                      <a:r>
                        <a:rPr b="1" lang="en-US" sz="1800"/>
                        <a:t>d</a:t>
                      </a:r>
                      <a:r>
                        <a:rPr b="1" lang="en-US" sz="1800" u="none" cap="none" strike="noStrike"/>
                        <a:t>om Forest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98%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</a:t>
                      </a:r>
                      <a:r>
                        <a:rPr lang="en-US" sz="1800" u="none" cap="none" strike="noStrike"/>
                        <a:t>98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</a:t>
                      </a:r>
                      <a:r>
                        <a:rPr lang="en-US" sz="1800" u="none" cap="none" strike="noStrike"/>
                        <a:t>98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</a:t>
                      </a:r>
                      <a:r>
                        <a:rPr lang="en-US" sz="1800" u="none" cap="none" strike="noStrike"/>
                        <a:t>94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</a:t>
                      </a:r>
                      <a:r>
                        <a:rPr lang="en-US" sz="1800" u="none" cap="none" strike="noStrike"/>
                        <a:t>92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</a:tr>
              <a:tr h="293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Gaussian NB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86%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</a:t>
                      </a:r>
                      <a:r>
                        <a:rPr lang="en-US" sz="1800" u="none" cap="none" strike="noStrike"/>
                        <a:t>83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</a:t>
                      </a:r>
                      <a:r>
                        <a:rPr lang="en-US" sz="1800" u="none" cap="none" strike="noStrike"/>
                        <a:t>95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</a:t>
                      </a:r>
                      <a:r>
                        <a:rPr lang="en-US" sz="1800" u="none" cap="none" strike="noStrike"/>
                        <a:t>56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</a:t>
                      </a:r>
                      <a:r>
                        <a:rPr lang="en-US" sz="1800" u="none" cap="none" strike="noStrike"/>
                        <a:t>7</a:t>
                      </a:r>
                      <a:r>
                        <a:rPr lang="en-US" sz="1800" u="none" cap="none" strike="noStrike"/>
                        <a:t>8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  <p:sp>
        <p:nvSpPr>
          <p:cNvPr id="253" name="Google Shape;253;p9"/>
          <p:cNvSpPr txBox="1"/>
          <p:nvPr/>
        </p:nvSpPr>
        <p:spPr>
          <a:xfrm>
            <a:off x="537599" y="4643250"/>
            <a:ext cx="9434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Takeaways: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 and NN are giving highest accuracy.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F1 score for building class is highest for Class 6 which is the desired class. Hence, we move forward with ANN.</a:t>
            </a:r>
            <a:endParaRPr/>
          </a:p>
        </p:txBody>
      </p:sp>
      <p:sp>
        <p:nvSpPr>
          <p:cNvPr id="254" name="Google Shape;254;p9"/>
          <p:cNvSpPr txBox="1"/>
          <p:nvPr/>
        </p:nvSpPr>
        <p:spPr>
          <a:xfrm>
            <a:off x="537607" y="243414"/>
            <a:ext cx="1117146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 of different networks that were run to create a classification model to extract building class :</a:t>
            </a:r>
            <a:endParaRPr/>
          </a:p>
        </p:txBody>
      </p:sp>
      <p:sp>
        <p:nvSpPr>
          <p:cNvPr id="255" name="Google Shape;255;p9"/>
          <p:cNvSpPr txBox="1"/>
          <p:nvPr/>
        </p:nvSpPr>
        <p:spPr>
          <a:xfrm>
            <a:off x="9844675" y="1999400"/>
            <a:ext cx="213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CAAC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"/>
          <p:cNvSpPr txBox="1"/>
          <p:nvPr>
            <p:ph type="ctrTitle"/>
          </p:nvPr>
        </p:nvSpPr>
        <p:spPr>
          <a:xfrm>
            <a:off x="1033272" y="1429297"/>
            <a:ext cx="10513106" cy="29434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b="1" lang="en-US" sz="8000"/>
              <a:t>GAN Implementation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1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&#10;&#10;Description automatically generated" id="267" name="Google Shape;26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68" y="1668789"/>
            <a:ext cx="5294716" cy="20252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11"/>
          <p:cNvCxnSpPr/>
          <p:nvPr/>
        </p:nvCxnSpPr>
        <p:spPr>
          <a:xfrm>
            <a:off x="6079958" y="1143000"/>
            <a:ext cx="0" cy="4572000"/>
          </a:xfrm>
          <a:prstGeom prst="straightConnector1">
            <a:avLst/>
          </a:prstGeom>
          <a:noFill/>
          <a:ln cap="flat" cmpd="sng" w="9525">
            <a:solidFill>
              <a:srgbClr val="4E4E4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Text, letter&#10;&#10;Description automatically generated" id="269" name="Google Shape;26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6836" y="1668789"/>
            <a:ext cx="5294715" cy="223701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1"/>
          <p:cNvSpPr txBox="1"/>
          <p:nvPr/>
        </p:nvSpPr>
        <p:spPr>
          <a:xfrm>
            <a:off x="771895" y="819397"/>
            <a:ext cx="72676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Discriminator v/s generator model summary</a:t>
            </a:r>
            <a:endParaRPr/>
          </a:p>
        </p:txBody>
      </p:sp>
      <p:pic>
        <p:nvPicPr>
          <p:cNvPr descr="Chart, line chart&#10;&#10;Description automatically generated" id="271" name="Google Shape;27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9441" y="3745350"/>
            <a:ext cx="4025072" cy="256654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1"/>
          <p:cNvSpPr txBox="1"/>
          <p:nvPr/>
        </p:nvSpPr>
        <p:spPr>
          <a:xfrm>
            <a:off x="6326822" y="4393875"/>
            <a:ext cx="486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away: GAN experiment has not been very useful in creating value by adding artificial points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277" name="Google Shape;27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877"/>
            <a:ext cx="12192000" cy="6780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CAAC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"/>
          <p:cNvSpPr txBox="1"/>
          <p:nvPr>
            <p:ph type="ctrTitle"/>
          </p:nvPr>
        </p:nvSpPr>
        <p:spPr>
          <a:xfrm>
            <a:off x="1045272" y="1405272"/>
            <a:ext cx="10513200" cy="29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8000"/>
              <a:t>Implementation </a:t>
            </a:r>
            <a:br>
              <a:rPr b="1" lang="en-US" sz="8000"/>
            </a:br>
            <a:r>
              <a:rPr b="1" lang="en-US" sz="8000"/>
              <a:t>(Raw point Visualization)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Visualization of building footprint using Folio (raw lidar points)</a:t>
            </a:r>
            <a:endParaRPr/>
          </a:p>
        </p:txBody>
      </p:sp>
      <p:pic>
        <p:nvPicPr>
          <p:cNvPr descr="Calendar&#10;&#10;Description automatically generated" id="288" name="Google Shape;288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3652" y="1825625"/>
            <a:ext cx="8624695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/>
          <p:nvPr>
            <p:ph type="title"/>
          </p:nvPr>
        </p:nvSpPr>
        <p:spPr>
          <a:xfrm>
            <a:off x="565067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Interactive visualization of building footprint using Kepler GL (raw lidar points)</a:t>
            </a:r>
            <a:endParaRPr/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738" y="1819363"/>
            <a:ext cx="10018534" cy="4862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>
            <p:ph type="title"/>
          </p:nvPr>
        </p:nvSpPr>
        <p:spPr>
          <a:xfrm>
            <a:off x="9086129" y="268775"/>
            <a:ext cx="310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Architecture</a:t>
            </a:r>
            <a:endParaRPr/>
          </a:p>
        </p:txBody>
      </p:sp>
      <p:pic>
        <p:nvPicPr>
          <p:cNvPr descr="Merge two 3-D point clouds - MATLAB pcmerge" id="115" name="Google Shape;115;p2"/>
          <p:cNvPicPr preferRelativeResize="0"/>
          <p:nvPr/>
        </p:nvPicPr>
        <p:blipFill rotWithShape="1">
          <a:blip r:embed="rId3">
            <a:alphaModFix/>
          </a:blip>
          <a:srcRect b="16643" l="24792" r="21533" t="8460"/>
          <a:stretch/>
        </p:blipFill>
        <p:spPr>
          <a:xfrm>
            <a:off x="487017" y="2166730"/>
            <a:ext cx="1709531" cy="17890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2"/>
          <p:cNvCxnSpPr/>
          <p:nvPr/>
        </p:nvCxnSpPr>
        <p:spPr>
          <a:xfrm>
            <a:off x="2594113" y="2932043"/>
            <a:ext cx="636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7" name="Google Shape;117;p2"/>
          <p:cNvSpPr txBox="1"/>
          <p:nvPr/>
        </p:nvSpPr>
        <p:spPr>
          <a:xfrm>
            <a:off x="2293126" y="2304264"/>
            <a:ext cx="118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3488634" y="2087217"/>
            <a:ext cx="139147" cy="186855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3803814" y="2171698"/>
            <a:ext cx="139147" cy="169959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4093253" y="2261145"/>
            <a:ext cx="139147" cy="151075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4366584" y="2401164"/>
            <a:ext cx="139147" cy="124902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le&#10;&#10;Description automatically generated" id="122" name="Google Shape;12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4089" y="784657"/>
            <a:ext cx="2437114" cy="12490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2"/>
          <p:cNvCxnSpPr>
            <a:stCxn id="115" idx="2"/>
            <a:endCxn id="124" idx="1"/>
          </p:cNvCxnSpPr>
          <p:nvPr/>
        </p:nvCxnSpPr>
        <p:spPr>
          <a:xfrm flipH="1" rot="-5400000">
            <a:off x="2012583" y="3284973"/>
            <a:ext cx="805200" cy="2146800"/>
          </a:xfrm>
          <a:prstGeom prst="bentConnector2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5" name="Google Shape;125;p2"/>
          <p:cNvSpPr txBox="1"/>
          <p:nvPr/>
        </p:nvSpPr>
        <p:spPr>
          <a:xfrm>
            <a:off x="2082162" y="4351755"/>
            <a:ext cx="10833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GAN</a:t>
            </a:r>
            <a:endParaRPr/>
          </a:p>
        </p:txBody>
      </p:sp>
      <p:sp>
        <p:nvSpPr>
          <p:cNvPr id="124" name="Google Shape;124;p2"/>
          <p:cNvSpPr/>
          <p:nvPr/>
        </p:nvSpPr>
        <p:spPr>
          <a:xfrm>
            <a:off x="3488633" y="4532243"/>
            <a:ext cx="1500809" cy="457200"/>
          </a:xfrm>
          <a:prstGeom prst="flowChartAlternateProcess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Discriminator</a:t>
            </a:r>
            <a:endParaRPr/>
          </a:p>
        </p:txBody>
      </p:sp>
      <p:sp>
        <p:nvSpPr>
          <p:cNvPr id="126" name="Google Shape;126;p2"/>
          <p:cNvSpPr/>
          <p:nvPr/>
        </p:nvSpPr>
        <p:spPr>
          <a:xfrm>
            <a:off x="3488633" y="5236337"/>
            <a:ext cx="1500809" cy="457200"/>
          </a:xfrm>
          <a:prstGeom prst="flowChartAlternateProcess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Generator</a:t>
            </a:r>
            <a:endParaRPr/>
          </a:p>
        </p:txBody>
      </p:sp>
      <p:grpSp>
        <p:nvGrpSpPr>
          <p:cNvPr id="127" name="Google Shape;127;p2"/>
          <p:cNvGrpSpPr/>
          <p:nvPr/>
        </p:nvGrpSpPr>
        <p:grpSpPr>
          <a:xfrm>
            <a:off x="5237920" y="4202668"/>
            <a:ext cx="467142" cy="786775"/>
            <a:chOff x="5257797" y="3450463"/>
            <a:chExt cx="1404725" cy="1868555"/>
          </a:xfrm>
        </p:grpSpPr>
        <p:sp>
          <p:nvSpPr>
            <p:cNvPr id="128" name="Google Shape;128;p2"/>
            <p:cNvSpPr/>
            <p:nvPr/>
          </p:nvSpPr>
          <p:spPr>
            <a:xfrm>
              <a:off x="5257797" y="3450463"/>
              <a:ext cx="139147" cy="186855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685184" y="3534944"/>
              <a:ext cx="139147" cy="1699592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095988" y="3619426"/>
              <a:ext cx="139147" cy="151075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523375" y="3771826"/>
              <a:ext cx="139147" cy="124902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2"/>
          <p:cNvGrpSpPr/>
          <p:nvPr/>
        </p:nvGrpSpPr>
        <p:grpSpPr>
          <a:xfrm rot="10800000">
            <a:off x="5214783" y="5226397"/>
            <a:ext cx="467142" cy="786775"/>
            <a:chOff x="5257797" y="3450463"/>
            <a:chExt cx="1404725" cy="1868555"/>
          </a:xfrm>
        </p:grpSpPr>
        <p:sp>
          <p:nvSpPr>
            <p:cNvPr id="133" name="Google Shape;133;p2"/>
            <p:cNvSpPr/>
            <p:nvPr/>
          </p:nvSpPr>
          <p:spPr>
            <a:xfrm>
              <a:off x="5257797" y="3450463"/>
              <a:ext cx="139147" cy="186855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685184" y="3534944"/>
              <a:ext cx="139147" cy="1699592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095988" y="3619426"/>
              <a:ext cx="139147" cy="151075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523375" y="3771826"/>
              <a:ext cx="139147" cy="124902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7" name="Google Shape;137;p2"/>
          <p:cNvCxnSpPr>
            <a:stCxn id="138" idx="2"/>
            <a:endCxn id="115" idx="1"/>
          </p:cNvCxnSpPr>
          <p:nvPr/>
        </p:nvCxnSpPr>
        <p:spPr>
          <a:xfrm flipH="1" rot="5400000">
            <a:off x="3388769" y="159390"/>
            <a:ext cx="2165100" cy="7968900"/>
          </a:xfrm>
          <a:prstGeom prst="bentConnector4">
            <a:avLst>
              <a:gd fmla="val -52333" name="adj1"/>
              <a:gd fmla="val 102867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8" name="Google Shape;138;p2"/>
          <p:cNvSpPr txBox="1"/>
          <p:nvPr/>
        </p:nvSpPr>
        <p:spPr>
          <a:xfrm>
            <a:off x="7825407" y="4580059"/>
            <a:ext cx="1260724" cy="6463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Point generation</a:t>
            </a:r>
            <a:endParaRPr/>
          </a:p>
        </p:txBody>
      </p:sp>
      <p:cxnSp>
        <p:nvCxnSpPr>
          <p:cNvPr id="139" name="Google Shape;139;p2"/>
          <p:cNvCxnSpPr>
            <a:stCxn id="131" idx="3"/>
            <a:endCxn id="140" idx="1"/>
          </p:cNvCxnSpPr>
          <p:nvPr/>
        </p:nvCxnSpPr>
        <p:spPr>
          <a:xfrm>
            <a:off x="5705062" y="4600938"/>
            <a:ext cx="403200" cy="302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0" name="Google Shape;140;p2"/>
          <p:cNvSpPr txBox="1"/>
          <p:nvPr/>
        </p:nvSpPr>
        <p:spPr>
          <a:xfrm>
            <a:off x="6108367" y="4580066"/>
            <a:ext cx="1260724" cy="6463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Latent variable</a:t>
            </a:r>
            <a:endParaRPr/>
          </a:p>
        </p:txBody>
      </p:sp>
      <p:cxnSp>
        <p:nvCxnSpPr>
          <p:cNvPr id="141" name="Google Shape;141;p2"/>
          <p:cNvCxnSpPr>
            <a:stCxn id="133" idx="1"/>
            <a:endCxn id="140" idx="1"/>
          </p:cNvCxnSpPr>
          <p:nvPr/>
        </p:nvCxnSpPr>
        <p:spPr>
          <a:xfrm flipH="1" rot="10800000">
            <a:off x="5681925" y="4903085"/>
            <a:ext cx="426300" cy="716700"/>
          </a:xfrm>
          <a:prstGeom prst="bentConnector3">
            <a:avLst>
              <a:gd fmla="val 52348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2" name="Google Shape;142;p2"/>
          <p:cNvCxnSpPr>
            <a:stCxn id="140" idx="3"/>
            <a:endCxn id="138" idx="1"/>
          </p:cNvCxnSpPr>
          <p:nvPr/>
        </p:nvCxnSpPr>
        <p:spPr>
          <a:xfrm>
            <a:off x="7369091" y="4903232"/>
            <a:ext cx="45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Displaying an array of points using Perlin noise - Processing 2.x and 3.x  Forum" id="143" name="Google Shape;14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1456859" y="4912863"/>
            <a:ext cx="1503226" cy="9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"/>
          <p:cNvSpPr txBox="1"/>
          <p:nvPr/>
        </p:nvSpPr>
        <p:spPr>
          <a:xfrm>
            <a:off x="1855962" y="5739050"/>
            <a:ext cx="11788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</a:t>
            </a:r>
            <a:endParaRPr/>
          </a:p>
        </p:txBody>
      </p:sp>
      <p:cxnSp>
        <p:nvCxnSpPr>
          <p:cNvPr id="145" name="Google Shape;145;p2"/>
          <p:cNvCxnSpPr>
            <a:stCxn id="143" idx="1"/>
            <a:endCxn id="126" idx="1"/>
          </p:cNvCxnSpPr>
          <p:nvPr/>
        </p:nvCxnSpPr>
        <p:spPr>
          <a:xfrm>
            <a:off x="2960085" y="5403938"/>
            <a:ext cx="528600" cy="609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6" name="Google Shape;146;p2"/>
          <p:cNvCxnSpPr/>
          <p:nvPr/>
        </p:nvCxnSpPr>
        <p:spPr>
          <a:xfrm>
            <a:off x="4565243" y="2940777"/>
            <a:ext cx="1543124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7" name="Google Shape;147;p2"/>
          <p:cNvSpPr txBox="1"/>
          <p:nvPr/>
        </p:nvSpPr>
        <p:spPr>
          <a:xfrm>
            <a:off x="4685283" y="2231669"/>
            <a:ext cx="18300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class extraction</a:t>
            </a:r>
            <a:endParaRPr/>
          </a:p>
        </p:txBody>
      </p:sp>
      <p:pic>
        <p:nvPicPr>
          <p:cNvPr descr="Map&#10;&#10;Description automatically generated" id="148" name="Google Shape;14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39733" y="2617056"/>
            <a:ext cx="1017945" cy="729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"/>
          <p:cNvSpPr txBox="1"/>
          <p:nvPr/>
        </p:nvSpPr>
        <p:spPr>
          <a:xfrm>
            <a:off x="6021025" y="1743200"/>
            <a:ext cx="199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Means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DBSCAN clustering</a:t>
            </a:r>
            <a:endParaRPr/>
          </a:p>
        </p:txBody>
      </p:sp>
      <p:cxnSp>
        <p:nvCxnSpPr>
          <p:cNvPr id="150" name="Google Shape;150;p2"/>
          <p:cNvCxnSpPr/>
          <p:nvPr/>
        </p:nvCxnSpPr>
        <p:spPr>
          <a:xfrm>
            <a:off x="7257678" y="2940777"/>
            <a:ext cx="756227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Map&#10;&#10;Description automatically generated" id="151" name="Google Shape;151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52480" y="2503335"/>
            <a:ext cx="1573365" cy="11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"/>
          <p:cNvSpPr txBox="1"/>
          <p:nvPr/>
        </p:nvSpPr>
        <p:spPr>
          <a:xfrm>
            <a:off x="8129785" y="1525770"/>
            <a:ext cx="186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Convex Hull /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Alpha Shape - Polygon creation</a:t>
            </a:r>
            <a:endParaRPr/>
          </a:p>
        </p:txBody>
      </p:sp>
      <p:pic>
        <p:nvPicPr>
          <p:cNvPr descr="A picture containing text&#10;&#10;Description automatically generated" id="153" name="Google Shape;153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30138" y="4509193"/>
            <a:ext cx="20955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iagram&#10;&#10;Description automatically generated" id="154" name="Google Shape;154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77698" y="142263"/>
            <a:ext cx="1634895" cy="104112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"/>
          <p:cNvSpPr txBox="1"/>
          <p:nvPr/>
        </p:nvSpPr>
        <p:spPr>
          <a:xfrm>
            <a:off x="629392" y="1525785"/>
            <a:ext cx="145277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Lidar point cloud</a:t>
            </a:r>
            <a:endParaRPr/>
          </a:p>
        </p:txBody>
      </p:sp>
      <p:cxnSp>
        <p:nvCxnSpPr>
          <p:cNvPr id="156" name="Google Shape;156;p2"/>
          <p:cNvCxnSpPr>
            <a:stCxn id="147" idx="0"/>
            <a:endCxn id="154" idx="2"/>
          </p:cNvCxnSpPr>
          <p:nvPr/>
        </p:nvCxnSpPr>
        <p:spPr>
          <a:xfrm rot="-5400000">
            <a:off x="5223670" y="1560119"/>
            <a:ext cx="1048200" cy="294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7" name="Google Shape;157;p2"/>
          <p:cNvSpPr txBox="1"/>
          <p:nvPr/>
        </p:nvSpPr>
        <p:spPr>
          <a:xfrm>
            <a:off x="6751180" y="268770"/>
            <a:ext cx="193395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Lidar point cloud visualization on map</a:t>
            </a:r>
            <a:endParaRPr/>
          </a:p>
        </p:txBody>
      </p:sp>
      <p:cxnSp>
        <p:nvCxnSpPr>
          <p:cNvPr id="158" name="Google Shape;158;p2"/>
          <p:cNvCxnSpPr>
            <a:stCxn id="151" idx="3"/>
            <a:endCxn id="153" idx="0"/>
          </p:cNvCxnSpPr>
          <p:nvPr/>
        </p:nvCxnSpPr>
        <p:spPr>
          <a:xfrm>
            <a:off x="9625845" y="3076760"/>
            <a:ext cx="1152000" cy="1432500"/>
          </a:xfrm>
          <a:prstGeom prst="bentConnector2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9" name="Google Shape;159;p2"/>
          <p:cNvSpPr txBox="1"/>
          <p:nvPr/>
        </p:nvSpPr>
        <p:spPr>
          <a:xfrm>
            <a:off x="9546071" y="5993941"/>
            <a:ext cx="292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building 2D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footprint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extraction &amp; visualization</a:t>
            </a:r>
            <a:endParaRPr/>
          </a:p>
        </p:txBody>
      </p:sp>
      <p:sp>
        <p:nvSpPr>
          <p:cNvPr id="160" name="Google Shape;160;p2"/>
          <p:cNvSpPr txBox="1"/>
          <p:nvPr/>
        </p:nvSpPr>
        <p:spPr>
          <a:xfrm>
            <a:off x="4366583" y="6400800"/>
            <a:ext cx="36473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Supplement point cloud</a:t>
            </a:r>
            <a:endParaRPr/>
          </a:p>
        </p:txBody>
      </p:sp>
      <p:sp>
        <p:nvSpPr>
          <p:cNvPr id="161" name="Google Shape;161;p2"/>
          <p:cNvSpPr txBox="1"/>
          <p:nvPr/>
        </p:nvSpPr>
        <p:spPr>
          <a:xfrm>
            <a:off x="10777888" y="2537428"/>
            <a:ext cx="153806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 mapping to open street map</a:t>
            </a:r>
            <a:endParaRPr/>
          </a:p>
        </p:txBody>
      </p:sp>
      <p:sp>
        <p:nvSpPr>
          <p:cNvPr id="162" name="Google Shape;162;p2"/>
          <p:cNvSpPr txBox="1"/>
          <p:nvPr/>
        </p:nvSpPr>
        <p:spPr>
          <a:xfrm>
            <a:off x="2337094" y="2996028"/>
            <a:ext cx="96897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(ANN,SVC,GNB, RF)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CAAC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>
            <p:ph type="ctrTitle"/>
          </p:nvPr>
        </p:nvSpPr>
        <p:spPr>
          <a:xfrm>
            <a:off x="839400" y="1693524"/>
            <a:ext cx="10513200" cy="22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b="1" lang="en-US" sz="8000"/>
              <a:t>Clustering Lidar Points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>
            <p:ph type="title"/>
          </p:nvPr>
        </p:nvSpPr>
        <p:spPr>
          <a:xfrm>
            <a:off x="314218" y="-13161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K-Means </a:t>
            </a:r>
            <a:endParaRPr/>
          </a:p>
        </p:txBody>
      </p:sp>
      <p:pic>
        <p:nvPicPr>
          <p:cNvPr id="305" name="Google Shape;305;p17"/>
          <p:cNvPicPr preferRelativeResize="0"/>
          <p:nvPr/>
        </p:nvPicPr>
        <p:blipFill rotWithShape="1">
          <a:blip r:embed="rId3">
            <a:alphaModFix/>
          </a:blip>
          <a:srcRect b="2937" l="4003" r="0" t="2927"/>
          <a:stretch/>
        </p:blipFill>
        <p:spPr>
          <a:xfrm>
            <a:off x="314225" y="1193950"/>
            <a:ext cx="7784951" cy="408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7"/>
          <p:cNvSpPr txBox="1"/>
          <p:nvPr/>
        </p:nvSpPr>
        <p:spPr>
          <a:xfrm>
            <a:off x="1207480" y="5274549"/>
            <a:ext cx="60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12529"/>
                </a:solidFill>
              </a:rPr>
              <a:t>Experimentation</a:t>
            </a:r>
            <a:r>
              <a:rPr b="1" lang="en-US" sz="1800">
                <a:solidFill>
                  <a:srgbClr val="212529"/>
                </a:solidFill>
              </a:rPr>
              <a:t> result using K-Means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8718875" y="1873475"/>
            <a:ext cx="22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532424" y="5586200"/>
            <a:ext cx="720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k = 18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7"/>
          <p:cNvSpPr txBox="1"/>
          <p:nvPr/>
        </p:nvSpPr>
        <p:spPr>
          <a:xfrm>
            <a:off x="8354050" y="1193950"/>
            <a:ext cx="3614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K-means  is a centroid-based clustering algorithm , where each cluster is associated with a centroid.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Number of clusters k needs to be fed as a parameter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Key takeaway : This isn’t suitable when data points are high density areas.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9d70496252_5_1"/>
          <p:cNvSpPr txBox="1"/>
          <p:nvPr>
            <p:ph type="title"/>
          </p:nvPr>
        </p:nvSpPr>
        <p:spPr>
          <a:xfrm>
            <a:off x="927725" y="463625"/>
            <a:ext cx="3932100" cy="62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DBSCAN</a:t>
            </a:r>
            <a:endParaRPr/>
          </a:p>
        </p:txBody>
      </p:sp>
      <p:sp>
        <p:nvSpPr>
          <p:cNvPr id="315" name="Google Shape;315;g19d70496252_5_1"/>
          <p:cNvSpPr txBox="1"/>
          <p:nvPr>
            <p:ph idx="1" type="body"/>
          </p:nvPr>
        </p:nvSpPr>
        <p:spPr>
          <a:xfrm>
            <a:off x="572275" y="1330700"/>
            <a:ext cx="5489700" cy="453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300"/>
              <a:buFont typeface="Calibri"/>
              <a:buChar char="●"/>
            </a:pP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</a:rPr>
              <a:t>The density-based clustering method connects the highly-dense areas into clusters, and the arbitrarily shaped distributions are formed as long as the dense region can be connected.</a:t>
            </a:r>
            <a:endParaRPr sz="23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316" name="Google Shape;316;g19d70496252_5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963" y="992050"/>
            <a:ext cx="5489724" cy="403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7" name="Google Shape;317;g19d70496252_5_1"/>
          <p:cNvSpPr txBox="1"/>
          <p:nvPr/>
        </p:nvSpPr>
        <p:spPr>
          <a:xfrm>
            <a:off x="6616975" y="5150950"/>
            <a:ext cx="49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Source : https://www.youtube.com/watch?v=h53WMIImUuc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BSCAN Clustering in ML | Density based clustering - GeeksforGeeks" id="318" name="Google Shape;318;g19d70496252_5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6025" y="3235125"/>
            <a:ext cx="2633675" cy="26336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9" name="Google Shape;319;g19d70496252_5_1"/>
          <p:cNvSpPr txBox="1"/>
          <p:nvPr/>
        </p:nvSpPr>
        <p:spPr>
          <a:xfrm>
            <a:off x="464350" y="5963550"/>
            <a:ext cx="64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of image: Geeks for geeks (DBSCAN algorithm for representation purposes)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9d70496252_2_0"/>
          <p:cNvSpPr txBox="1"/>
          <p:nvPr/>
        </p:nvSpPr>
        <p:spPr>
          <a:xfrm>
            <a:off x="4004404" y="5893549"/>
            <a:ext cx="470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 result using DBSCAN</a:t>
            </a:r>
            <a:endParaRPr sz="1500"/>
          </a:p>
        </p:txBody>
      </p:sp>
      <p:sp>
        <p:nvSpPr>
          <p:cNvPr id="325" name="Google Shape;325;g19d70496252_2_0"/>
          <p:cNvSpPr txBox="1"/>
          <p:nvPr>
            <p:ph type="title"/>
          </p:nvPr>
        </p:nvSpPr>
        <p:spPr>
          <a:xfrm>
            <a:off x="314218" y="-13161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DBSCAN Implementation</a:t>
            </a:r>
            <a:endParaRPr/>
          </a:p>
        </p:txBody>
      </p:sp>
      <p:pic>
        <p:nvPicPr>
          <p:cNvPr id="326" name="Google Shape;326;g19d70496252_2_0"/>
          <p:cNvPicPr preferRelativeResize="0"/>
          <p:nvPr/>
        </p:nvPicPr>
        <p:blipFill rotWithShape="1">
          <a:blip r:embed="rId3">
            <a:alphaModFix/>
          </a:blip>
          <a:srcRect b="2937" l="3400" r="0" t="2927"/>
          <a:stretch/>
        </p:blipFill>
        <p:spPr>
          <a:xfrm>
            <a:off x="1183769" y="830325"/>
            <a:ext cx="10033231" cy="49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19d70496252_2_0"/>
          <p:cNvSpPr txBox="1"/>
          <p:nvPr/>
        </p:nvSpPr>
        <p:spPr>
          <a:xfrm>
            <a:off x="2122050" y="6278450"/>
            <a:ext cx="846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Eps value =</a:t>
            </a:r>
            <a:r>
              <a:rPr lang="en-US" sz="18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0" lang="en-US" sz="18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0.5 ; MinPts = 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19d70496252_2_0"/>
          <p:cNvSpPr txBox="1"/>
          <p:nvPr/>
        </p:nvSpPr>
        <p:spPr>
          <a:xfrm>
            <a:off x="8198975" y="4948500"/>
            <a:ext cx="399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CAAC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8"/>
          <p:cNvSpPr txBox="1"/>
          <p:nvPr>
            <p:ph type="ctrTitle"/>
          </p:nvPr>
        </p:nvSpPr>
        <p:spPr>
          <a:xfrm>
            <a:off x="564500" y="1320875"/>
            <a:ext cx="11217900" cy="29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b="1" lang="en-US" sz="8000"/>
              <a:t>Building Footprint Extraction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"/>
          <p:cNvSpPr txBox="1"/>
          <p:nvPr>
            <p:ph type="title"/>
          </p:nvPr>
        </p:nvSpPr>
        <p:spPr>
          <a:xfrm>
            <a:off x="285393" y="-1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Convex Hull</a:t>
            </a:r>
            <a:endParaRPr/>
          </a:p>
        </p:txBody>
      </p:sp>
      <p:sp>
        <p:nvSpPr>
          <p:cNvPr id="339" name="Google Shape;339;p19"/>
          <p:cNvSpPr txBox="1"/>
          <p:nvPr/>
        </p:nvSpPr>
        <p:spPr>
          <a:xfrm>
            <a:off x="285400" y="2579925"/>
            <a:ext cx="4535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Given a set of points in the plane, the convex hull of the set is the smallest convex polygon that contains all the points of it.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9375" y="834950"/>
            <a:ext cx="5188100" cy="51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9"/>
          <p:cNvSpPr txBox="1"/>
          <p:nvPr/>
        </p:nvSpPr>
        <p:spPr>
          <a:xfrm>
            <a:off x="5670250" y="5832350"/>
            <a:ext cx="46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Source: https://en.wikipedia.org/wiki/Quickhull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9"/>
          <p:cNvSpPr txBox="1"/>
          <p:nvPr/>
        </p:nvSpPr>
        <p:spPr>
          <a:xfrm>
            <a:off x="5763550" y="388550"/>
            <a:ext cx="446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Convex Hull using QuickHull Algorithm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9d70496252_2_19"/>
          <p:cNvSpPr txBox="1"/>
          <p:nvPr>
            <p:ph type="title"/>
          </p:nvPr>
        </p:nvSpPr>
        <p:spPr>
          <a:xfrm>
            <a:off x="314218" y="-13161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Convex Hull Results</a:t>
            </a:r>
            <a:endParaRPr/>
          </a:p>
        </p:txBody>
      </p:sp>
      <p:pic>
        <p:nvPicPr>
          <p:cNvPr id="348" name="Google Shape;348;g19d70496252_2_19"/>
          <p:cNvPicPr preferRelativeResize="0"/>
          <p:nvPr/>
        </p:nvPicPr>
        <p:blipFill rotWithShape="1">
          <a:blip r:embed="rId3">
            <a:alphaModFix/>
          </a:blip>
          <a:srcRect b="0" l="750" r="-749" t="0"/>
          <a:stretch/>
        </p:blipFill>
        <p:spPr>
          <a:xfrm>
            <a:off x="439538" y="879100"/>
            <a:ext cx="11312926" cy="54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19d70496252_2_19"/>
          <p:cNvSpPr txBox="1"/>
          <p:nvPr/>
        </p:nvSpPr>
        <p:spPr>
          <a:xfrm>
            <a:off x="3703650" y="6337450"/>
            <a:ext cx="478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Boundary using using Convex Hull 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9d70496252_2_34"/>
          <p:cNvSpPr txBox="1"/>
          <p:nvPr>
            <p:ph type="title"/>
          </p:nvPr>
        </p:nvSpPr>
        <p:spPr>
          <a:xfrm>
            <a:off x="285393" y="-1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Alpha Shape</a:t>
            </a:r>
            <a:endParaRPr/>
          </a:p>
        </p:txBody>
      </p:sp>
      <p:sp>
        <p:nvSpPr>
          <p:cNvPr id="355" name="Google Shape;355;g19d70496252_2_34"/>
          <p:cNvSpPr txBox="1"/>
          <p:nvPr/>
        </p:nvSpPr>
        <p:spPr>
          <a:xfrm>
            <a:off x="547300" y="1412550"/>
            <a:ext cx="5188200" cy="41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Alpha shapes are used to generalize bounding polygons containing a set of points. The alpha algorithm is defined using an alpha parameter (α).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Disks of radius 1/α is drawn for the given set of points. Only those edges or triangles of the Delaunay triangulation whose disks meet each other are considered to form alpha complexes.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 alpha shape gives convex hull when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 = 0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In our project, we use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= 2.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g19d70496252_2_34"/>
          <p:cNvPicPr preferRelativeResize="0"/>
          <p:nvPr/>
        </p:nvPicPr>
        <p:blipFill rotWithShape="1">
          <a:blip r:embed="rId3">
            <a:alphaModFix/>
          </a:blip>
          <a:srcRect b="0" l="1361" r="1361" t="0"/>
          <a:stretch/>
        </p:blipFill>
        <p:spPr>
          <a:xfrm>
            <a:off x="6216100" y="716650"/>
            <a:ext cx="5188100" cy="51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19d70496252_2_34"/>
          <p:cNvSpPr txBox="1"/>
          <p:nvPr/>
        </p:nvSpPr>
        <p:spPr>
          <a:xfrm>
            <a:off x="6569550" y="5904750"/>
            <a:ext cx="46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https://www.youtube.com/watch?v=-XCVn73p3xs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19d70496252_2_34"/>
          <p:cNvSpPr txBox="1"/>
          <p:nvPr/>
        </p:nvSpPr>
        <p:spPr>
          <a:xfrm>
            <a:off x="6662850" y="375675"/>
            <a:ext cx="446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Alpha Complex Structure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9d70496252_2_9"/>
          <p:cNvSpPr txBox="1"/>
          <p:nvPr>
            <p:ph type="title"/>
          </p:nvPr>
        </p:nvSpPr>
        <p:spPr>
          <a:xfrm>
            <a:off x="314218" y="-13161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Alpha Shape Results </a:t>
            </a:r>
            <a:endParaRPr/>
          </a:p>
        </p:txBody>
      </p:sp>
      <p:pic>
        <p:nvPicPr>
          <p:cNvPr id="364" name="Google Shape;364;g19d70496252_2_9"/>
          <p:cNvPicPr preferRelativeResize="0"/>
          <p:nvPr/>
        </p:nvPicPr>
        <p:blipFill rotWithShape="1">
          <a:blip r:embed="rId3">
            <a:alphaModFix/>
          </a:blip>
          <a:srcRect b="0" l="-753" r="-2488" t="-1543"/>
          <a:stretch/>
        </p:blipFill>
        <p:spPr>
          <a:xfrm>
            <a:off x="504400" y="864675"/>
            <a:ext cx="11183201" cy="53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19d70496252_2_9"/>
          <p:cNvSpPr txBox="1"/>
          <p:nvPr/>
        </p:nvSpPr>
        <p:spPr>
          <a:xfrm>
            <a:off x="3703650" y="6246975"/>
            <a:ext cx="478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Boundary using Alpha shape 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CAAC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9d70496252_2_51"/>
          <p:cNvSpPr txBox="1"/>
          <p:nvPr>
            <p:ph type="ctrTitle"/>
          </p:nvPr>
        </p:nvSpPr>
        <p:spPr>
          <a:xfrm>
            <a:off x="578900" y="1859075"/>
            <a:ext cx="112179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b="1" lang="en-US" sz="8000"/>
              <a:t>Evaluation Metrics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"/>
          <p:cNvSpPr txBox="1"/>
          <p:nvPr>
            <p:ph type="title"/>
          </p:nvPr>
        </p:nvSpPr>
        <p:spPr>
          <a:xfrm>
            <a:off x="368643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List of Libraries</a:t>
            </a:r>
            <a:endParaRPr/>
          </a:p>
        </p:txBody>
      </p:sp>
      <p:sp>
        <p:nvSpPr>
          <p:cNvPr id="168" name="Google Shape;168;p3"/>
          <p:cNvSpPr txBox="1"/>
          <p:nvPr/>
        </p:nvSpPr>
        <p:spPr>
          <a:xfrm>
            <a:off x="638525" y="1109952"/>
            <a:ext cx="66849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Lidar Data collection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preprocessing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Data correction, Projection system correction based on Netherland CRS, Exploratory data analysis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Libraries/APIs for satellite maps-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Street Maps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Libraries used: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GeoPandas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Torch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Geemap (map view)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Laspy (lidar points)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Rasterio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Kepler GL (interactive map)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Sklearn (SVC, GNB, RF, DT)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Keras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DBSCAN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Alpha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hape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torch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9d70496252_2_55"/>
          <p:cNvSpPr txBox="1"/>
          <p:nvPr>
            <p:ph type="title"/>
          </p:nvPr>
        </p:nvSpPr>
        <p:spPr>
          <a:xfrm>
            <a:off x="727675" y="2830470"/>
            <a:ext cx="105156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/>
              <a:t>Other c</a:t>
            </a:r>
            <a:r>
              <a:rPr lang="en-US" sz="2800"/>
              <a:t>ommonly</a:t>
            </a:r>
            <a:r>
              <a:rPr lang="en-US" sz="2800"/>
              <a:t> used evaluation metrics :</a:t>
            </a:r>
            <a:endParaRPr sz="2800"/>
          </a:p>
        </p:txBody>
      </p:sp>
      <p:sp>
        <p:nvSpPr>
          <p:cNvPr id="376" name="Google Shape;376;g19d70496252_2_55"/>
          <p:cNvSpPr txBox="1"/>
          <p:nvPr/>
        </p:nvSpPr>
        <p:spPr>
          <a:xfrm>
            <a:off x="663150" y="3548675"/>
            <a:ext cx="108657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Evaluated against the ground- truth data based on pixel-based image classification metrics like correctness (precision), completeness(recall), accuracy, F1-Score, IoU score, etc.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Evaluated against the ground- truth data based on object-based image classification metrics like perimeter ratio and area ratio.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Count-based metric methods that quantifies the commission and omission errors in the number of buildings identified.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g19d70496252_2_55"/>
          <p:cNvSpPr txBox="1"/>
          <p:nvPr/>
        </p:nvSpPr>
        <p:spPr>
          <a:xfrm>
            <a:off x="1746900" y="1297325"/>
            <a:ext cx="869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Due to the 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absence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reference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 data, we have analyzed the building footprints visually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human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intuition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CAAC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"/>
          <p:cNvSpPr txBox="1"/>
          <p:nvPr>
            <p:ph type="ctrTitle"/>
          </p:nvPr>
        </p:nvSpPr>
        <p:spPr>
          <a:xfrm>
            <a:off x="308759" y="1358045"/>
            <a:ext cx="12338462" cy="29434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b="1" lang="en-US" sz="8000"/>
              <a:t>Final visualization of 2D footprint of Buildings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1"/>
          <p:cNvSpPr txBox="1"/>
          <p:nvPr>
            <p:ph type="title"/>
          </p:nvPr>
        </p:nvSpPr>
        <p:spPr>
          <a:xfrm>
            <a:off x="314218" y="-13161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Visualization</a:t>
            </a:r>
            <a:endParaRPr/>
          </a:p>
        </p:txBody>
      </p:sp>
      <p:pic>
        <p:nvPicPr>
          <p:cNvPr descr="A map of a city&#10;&#10;Description automatically generated with medium confidence" id="388" name="Google Shape;388;p21"/>
          <p:cNvPicPr preferRelativeResize="0"/>
          <p:nvPr/>
        </p:nvPicPr>
        <p:blipFill rotWithShape="1">
          <a:blip r:embed="rId3">
            <a:alphaModFix/>
          </a:blip>
          <a:srcRect b="6777" l="8007" r="27979" t="0"/>
          <a:stretch/>
        </p:blipFill>
        <p:spPr>
          <a:xfrm>
            <a:off x="2230100" y="959450"/>
            <a:ext cx="7731801" cy="409680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1"/>
          <p:cNvSpPr txBox="1"/>
          <p:nvPr/>
        </p:nvSpPr>
        <p:spPr>
          <a:xfrm>
            <a:off x="314218" y="5400451"/>
            <a:ext cx="609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https://github.com/DeekshantKumar/CS725---project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1"/>
          <p:cNvSpPr txBox="1"/>
          <p:nvPr/>
        </p:nvSpPr>
        <p:spPr>
          <a:xfrm>
            <a:off x="369768" y="5798494"/>
            <a:ext cx="498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refer Github repository for source code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9f67dde046_5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Contribution : </a:t>
            </a:r>
            <a:endParaRPr/>
          </a:p>
        </p:txBody>
      </p:sp>
      <p:sp>
        <p:nvSpPr>
          <p:cNvPr id="396" name="Google Shape;396;g19f67dde046_5_1"/>
          <p:cNvSpPr txBox="1"/>
          <p:nvPr>
            <p:ph idx="1" type="body"/>
          </p:nvPr>
        </p:nvSpPr>
        <p:spPr>
          <a:xfrm>
            <a:off x="838200" y="16908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1. Deekshant (22D1595) : LiDAR data pre-processing, EDA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2.  Sarvesh (22D1593) : Classification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3. Apurva (22D1592) : K Means, DBSCAN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4. Sona (22D1591) : Convex Hull, Alpha Shape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000"/>
              <a:t>5. Sandhya (213040056) : Visualization</a:t>
            </a:r>
            <a:endParaRPr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9f61fce16a_8_0"/>
          <p:cNvSpPr txBox="1"/>
          <p:nvPr>
            <p:ph type="title"/>
          </p:nvPr>
        </p:nvSpPr>
        <p:spPr>
          <a:xfrm>
            <a:off x="4453150" y="2507300"/>
            <a:ext cx="25983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 txBox="1"/>
          <p:nvPr>
            <p:ph type="title"/>
          </p:nvPr>
        </p:nvSpPr>
        <p:spPr>
          <a:xfrm>
            <a:off x="366175" y="15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ML Experiments Performed</a:t>
            </a:r>
            <a:endParaRPr b="1"/>
          </a:p>
        </p:txBody>
      </p:sp>
      <p:sp>
        <p:nvSpPr>
          <p:cNvPr id="174" name="Google Shape;174;p4"/>
          <p:cNvSpPr txBox="1"/>
          <p:nvPr>
            <p:ph idx="1" type="body"/>
          </p:nvPr>
        </p:nvSpPr>
        <p:spPr>
          <a:xfrm>
            <a:off x="435000" y="1187000"/>
            <a:ext cx="10918800" cy="53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-457916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1" lang="en-US" sz="3058" u="sng"/>
              <a:t>Experiment 1:</a:t>
            </a:r>
            <a:r>
              <a:rPr lang="en-US" sz="3058"/>
              <a:t>Classification on lidar points into 4 classes (building is one the class) using Classifier:</a:t>
            </a:r>
            <a:endParaRPr sz="3058"/>
          </a:p>
          <a:p>
            <a:pPr indent="0" lvl="0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58"/>
              <a:t>1.1 ANN(Neural Network)</a:t>
            </a:r>
            <a:endParaRPr sz="3058"/>
          </a:p>
          <a:p>
            <a:pPr indent="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58"/>
              <a:t>1.2 SVC (Support Vector Classifier)</a:t>
            </a:r>
            <a:endParaRPr sz="3058"/>
          </a:p>
          <a:p>
            <a:pPr indent="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58"/>
              <a:t>1.3 DT (Decision Tree)</a:t>
            </a:r>
            <a:endParaRPr sz="3058"/>
          </a:p>
          <a:p>
            <a:pPr indent="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58"/>
              <a:t>1.4 GNB  (Gaussian Naive Bayes)</a:t>
            </a:r>
            <a:endParaRPr sz="3058"/>
          </a:p>
          <a:p>
            <a:pPr indent="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58"/>
              <a:t>1.5 RF (Random Forest)</a:t>
            </a:r>
            <a:endParaRPr sz="3058"/>
          </a:p>
          <a:p>
            <a:pPr indent="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58"/>
          </a:p>
          <a:p>
            <a:pPr indent="-457916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1" lang="en-US" sz="3058" u="sng"/>
              <a:t>Experiment 2: </a:t>
            </a:r>
            <a:r>
              <a:rPr lang="en-US" sz="3058"/>
              <a:t>Used GAN for generating more number of lidar points for same area to increase smoothness of building footprints.</a:t>
            </a:r>
            <a:endParaRPr sz="3058"/>
          </a:p>
          <a:p>
            <a:pPr indent="-457916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b="1" lang="en-US" sz="3058" u="sng"/>
              <a:t>Experiment 3: </a:t>
            </a:r>
            <a:r>
              <a:rPr lang="en-US" sz="3058"/>
              <a:t>Used Exploratory data analysis (EDA) on Lidar data</a:t>
            </a:r>
            <a:endParaRPr sz="3058"/>
          </a:p>
          <a:p>
            <a:pPr indent="0" lvl="0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58"/>
              <a:t>3.1 Correlation Matrix</a:t>
            </a:r>
            <a:endParaRPr sz="3058"/>
          </a:p>
          <a:p>
            <a:pPr indent="0" lvl="0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58"/>
              <a:t>3.2 t-SNE</a:t>
            </a:r>
            <a:endParaRPr sz="3058"/>
          </a:p>
          <a:p>
            <a:pPr indent="-457916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1" lang="en-US" sz="3058" u="sng"/>
              <a:t>Experiment 4: </a:t>
            </a:r>
            <a:r>
              <a:rPr lang="en-US" sz="3058"/>
              <a:t>Used K-Means and DBSCAN for clustering of lidar points and segregating points to create building shapes.</a:t>
            </a:r>
            <a:endParaRPr sz="3058"/>
          </a:p>
          <a:p>
            <a:pPr indent="-457916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1" lang="en-US" sz="3058" u="sng"/>
              <a:t>Experiment 5</a:t>
            </a:r>
            <a:r>
              <a:rPr b="1" lang="en-US" sz="3058"/>
              <a:t>: </a:t>
            </a:r>
            <a:r>
              <a:rPr lang="en-US" sz="3058"/>
              <a:t>U</a:t>
            </a:r>
            <a:r>
              <a:rPr lang="en-US" sz="3058"/>
              <a:t>sed Convex Hull and Alpha Shape for clustering of lidar points and segregating points to create building shapes.</a:t>
            </a:r>
            <a:endParaRPr b="1" sz="3058" u="sng"/>
          </a:p>
          <a:p>
            <a:pPr indent="-457916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1" lang="en-US" sz="3058" u="sng"/>
              <a:t>Experiment 6</a:t>
            </a:r>
            <a:r>
              <a:rPr lang="en-US" sz="3058"/>
              <a:t>: Different visualization</a:t>
            </a:r>
            <a:r>
              <a:rPr lang="en-US" sz="3058"/>
              <a:t> using different maps.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9f67dde046_2_0"/>
          <p:cNvSpPr txBox="1"/>
          <p:nvPr>
            <p:ph type="title"/>
          </p:nvPr>
        </p:nvSpPr>
        <p:spPr>
          <a:xfrm>
            <a:off x="82800" y="133750"/>
            <a:ext cx="12026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Quick overview of Lidar </a:t>
            </a:r>
            <a:r>
              <a:rPr b="1" lang="en-US" sz="4000"/>
              <a:t>(Light Detection and Ranging)</a:t>
            </a:r>
            <a:endParaRPr b="1" sz="4000"/>
          </a:p>
        </p:txBody>
      </p:sp>
      <p:pic>
        <p:nvPicPr>
          <p:cNvPr id="180" name="Google Shape;180;g19f67dde046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75" y="1315700"/>
            <a:ext cx="6519325" cy="41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9f67dde046_2_0"/>
          <p:cNvSpPr txBox="1"/>
          <p:nvPr/>
        </p:nvSpPr>
        <p:spPr>
          <a:xfrm>
            <a:off x="472000" y="5913975"/>
            <a:ext cx="663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https://www.elprocus.com/lidar-light-detection-and-ranging-working-application/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19f67dde046_2_0"/>
          <p:cNvSpPr txBox="1"/>
          <p:nvPr/>
        </p:nvSpPr>
        <p:spPr>
          <a:xfrm>
            <a:off x="8190725" y="1980600"/>
            <a:ext cx="3146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Dataset:</a:t>
            </a:r>
            <a:endParaRPr b="1" sz="13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Latitude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Longitude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Intensity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Elevation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Datapoints: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1826741 lidar points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Geography :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Netherlands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CRS(</a:t>
            </a:r>
            <a:r>
              <a:rPr b="1" lang="en-US" sz="13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Coordinate</a:t>
            </a:r>
            <a:r>
              <a:rPr b="1" lang="en-US" sz="13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Reference System)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300">
                <a:solidFill>
                  <a:schemeClr val="dk1"/>
                </a:solidFill>
                <a:highlight>
                  <a:srgbClr val="FFFFFE"/>
                </a:highlight>
                <a:latin typeface="Calibri"/>
                <a:ea typeface="Calibri"/>
                <a:cs typeface="Calibri"/>
                <a:sym typeface="Calibri"/>
              </a:rPr>
              <a:t>EPSG:28992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CAAC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"/>
          <p:cNvSpPr txBox="1"/>
          <p:nvPr>
            <p:ph type="ctrTitle"/>
          </p:nvPr>
        </p:nvSpPr>
        <p:spPr>
          <a:xfrm>
            <a:off x="1033272" y="1429297"/>
            <a:ext cx="10513106" cy="29434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b="1" lang="en-US" sz="8000"/>
              <a:t>EDA (Exploratory Data Analysis)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183917178a4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950" y="1265300"/>
            <a:ext cx="5600145" cy="508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183917178a4_1_4"/>
          <p:cNvSpPr txBox="1"/>
          <p:nvPr>
            <p:ph type="title"/>
          </p:nvPr>
        </p:nvSpPr>
        <p:spPr>
          <a:xfrm>
            <a:off x="360200" y="215000"/>
            <a:ext cx="54831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Correlation matrix of parameters</a:t>
            </a:r>
            <a:endParaRPr/>
          </a:p>
        </p:txBody>
      </p:sp>
      <p:sp>
        <p:nvSpPr>
          <p:cNvPr id="194" name="Google Shape;194;g183917178a4_1_4"/>
          <p:cNvSpPr txBox="1"/>
          <p:nvPr>
            <p:ph type="title"/>
          </p:nvPr>
        </p:nvSpPr>
        <p:spPr>
          <a:xfrm>
            <a:off x="5759125" y="215000"/>
            <a:ext cx="63018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en-US" sz="3559"/>
              <a:t>3D point plot of elevation,latitude and </a:t>
            </a:r>
            <a:r>
              <a:rPr lang="en-US" sz="3559"/>
              <a:t>longitude</a:t>
            </a:r>
            <a:endParaRPr sz="3559"/>
          </a:p>
        </p:txBody>
      </p:sp>
      <p:sp>
        <p:nvSpPr>
          <p:cNvPr id="195" name="Google Shape;195;g183917178a4_1_4"/>
          <p:cNvSpPr txBox="1"/>
          <p:nvPr/>
        </p:nvSpPr>
        <p:spPr>
          <a:xfrm>
            <a:off x="0" y="5988575"/>
            <a:ext cx="1219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Takeaways:</a:t>
            </a:r>
            <a:endParaRPr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 are not much dependent (linearly) on each other</a:t>
            </a:r>
            <a:endParaRPr/>
          </a:p>
        </p:txBody>
      </p:sp>
      <p:pic>
        <p:nvPicPr>
          <p:cNvPr id="196" name="Google Shape;196;g183917178a4_1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975" y="1265300"/>
            <a:ext cx="4428333" cy="457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97eeab3217_0_0"/>
          <p:cNvSpPr txBox="1"/>
          <p:nvPr>
            <p:ph type="title"/>
          </p:nvPr>
        </p:nvSpPr>
        <p:spPr>
          <a:xfrm>
            <a:off x="580375" y="81525"/>
            <a:ext cx="11473200" cy="87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t-SNE (</a:t>
            </a:r>
            <a:r>
              <a:rPr lang="en-US" sz="3900">
                <a:highlight>
                  <a:srgbClr val="FFFFFF"/>
                </a:highlight>
              </a:rPr>
              <a:t>Distributed Stochastic Neighbor Embedding )</a:t>
            </a:r>
            <a:endParaRPr sz="3900"/>
          </a:p>
        </p:txBody>
      </p:sp>
      <p:pic>
        <p:nvPicPr>
          <p:cNvPr id="202" name="Google Shape;202;g197eeab321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25" y="1367250"/>
            <a:ext cx="5226976" cy="412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197eeab3217_0_0"/>
          <p:cNvSpPr txBox="1"/>
          <p:nvPr>
            <p:ph idx="1" type="body"/>
          </p:nvPr>
        </p:nvSpPr>
        <p:spPr>
          <a:xfrm>
            <a:off x="6409000" y="5679325"/>
            <a:ext cx="5140500" cy="53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/>
              <a:t>A 3D view of t-SNE to visualize </a:t>
            </a:r>
            <a:r>
              <a:rPr b="1" lang="en-US"/>
              <a:t>different dimensions</a:t>
            </a:r>
            <a:endParaRPr/>
          </a:p>
        </p:txBody>
      </p:sp>
      <p:pic>
        <p:nvPicPr>
          <p:cNvPr id="204" name="Google Shape;204;g197eeab3217_0_0"/>
          <p:cNvPicPr preferRelativeResize="0"/>
          <p:nvPr/>
        </p:nvPicPr>
        <p:blipFill rotWithShape="1">
          <a:blip r:embed="rId4">
            <a:alphaModFix/>
          </a:blip>
          <a:srcRect b="9010" l="0" r="0" t="9002"/>
          <a:stretch/>
        </p:blipFill>
        <p:spPr>
          <a:xfrm>
            <a:off x="5932675" y="1367240"/>
            <a:ext cx="5616825" cy="3757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97eeab321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40400" y="2986300"/>
            <a:ext cx="680750" cy="191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CAAC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83917178a4_1_0"/>
          <p:cNvSpPr txBox="1"/>
          <p:nvPr>
            <p:ph type="ctrTitle"/>
          </p:nvPr>
        </p:nvSpPr>
        <p:spPr>
          <a:xfrm>
            <a:off x="1033272" y="1429297"/>
            <a:ext cx="10513200" cy="29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b="1" lang="en-US" sz="8000"/>
              <a:t>Classifier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2022-10-26T06:46:12Z</dcterms:created>
  <dc:creator>Saxena, Deekshant</dc:creator>
</cp:coreProperties>
</file>